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4"/>
  </p:notesMasterIdLst>
  <p:sldIdLst>
    <p:sldId id="256" r:id="rId6"/>
    <p:sldId id="273" r:id="rId7"/>
    <p:sldId id="260" r:id="rId8"/>
    <p:sldId id="257" r:id="rId9"/>
    <p:sldId id="269" r:id="rId10"/>
    <p:sldId id="271" r:id="rId11"/>
    <p:sldId id="258" r:id="rId12"/>
    <p:sldId id="264" r:id="rId13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2B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DA9A3E-BD73-4604-B7F0-823890ADC850}" v="6" dt="2026-05-12T08:10:49.2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24"/>
  </p:normalViewPr>
  <p:slideViewPr>
    <p:cSldViewPr>
      <p:cViewPr varScale="1">
        <p:scale>
          <a:sx n="120" d="100"/>
          <a:sy n="120" d="100"/>
        </p:scale>
        <p:origin x="138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omine Oosterhoff | PDC de Herberg" userId="dc1e21a0-18fe-4e32-9487-875fce921ee1" providerId="ADAL" clId="{A10C7595-41E9-4579-A66D-0AA962A8BE23}"/>
    <pc:docChg chg="undo custSel delSld modSld">
      <pc:chgData name="Jacomine Oosterhoff | PDC de Herberg" userId="dc1e21a0-18fe-4e32-9487-875fce921ee1" providerId="ADAL" clId="{A10C7595-41E9-4579-A66D-0AA962A8BE23}" dt="2026-05-12T08:13:57.618" v="1197" actId="1076"/>
      <pc:docMkLst>
        <pc:docMk/>
      </pc:docMkLst>
      <pc:sldChg chg="modSp mod">
        <pc:chgData name="Jacomine Oosterhoff | PDC de Herberg" userId="dc1e21a0-18fe-4e32-9487-875fce921ee1" providerId="ADAL" clId="{A10C7595-41E9-4579-A66D-0AA962A8BE23}" dt="2026-05-12T07:58:56.789" v="1004" actId="207"/>
        <pc:sldMkLst>
          <pc:docMk/>
          <pc:sldMk cId="0" sldId="257"/>
        </pc:sldMkLst>
        <pc:spChg chg="mod">
          <ac:chgData name="Jacomine Oosterhoff | PDC de Herberg" userId="dc1e21a0-18fe-4e32-9487-875fce921ee1" providerId="ADAL" clId="{A10C7595-41E9-4579-A66D-0AA962A8BE23}" dt="2026-05-12T07:58:56.789" v="1004" actId="207"/>
          <ac:spMkLst>
            <pc:docMk/>
            <pc:sldMk cId="0" sldId="257"/>
            <ac:spMk id="8" creationId="{D262970A-6410-110B-2D62-1CE379B67125}"/>
          </ac:spMkLst>
        </pc:spChg>
        <pc:spChg chg="mod">
          <ac:chgData name="Jacomine Oosterhoff | PDC de Herberg" userId="dc1e21a0-18fe-4e32-9487-875fce921ee1" providerId="ADAL" clId="{A10C7595-41E9-4579-A66D-0AA962A8BE23}" dt="2026-05-12T07:41:06.901" v="3" actId="14100"/>
          <ac:spMkLst>
            <pc:docMk/>
            <pc:sldMk cId="0" sldId="257"/>
            <ac:spMk id="9" creationId="{A388C934-7F5F-3B65-C651-FC4DC71685F2}"/>
          </ac:spMkLst>
        </pc:spChg>
      </pc:sldChg>
      <pc:sldChg chg="modSp mod">
        <pc:chgData name="Jacomine Oosterhoff | PDC de Herberg" userId="dc1e21a0-18fe-4e32-9487-875fce921ee1" providerId="ADAL" clId="{A10C7595-41E9-4579-A66D-0AA962A8BE23}" dt="2026-05-12T08:13:57.618" v="1197" actId="1076"/>
        <pc:sldMkLst>
          <pc:docMk/>
          <pc:sldMk cId="2870233817" sldId="258"/>
        </pc:sldMkLst>
        <pc:spChg chg="mod">
          <ac:chgData name="Jacomine Oosterhoff | PDC de Herberg" userId="dc1e21a0-18fe-4e32-9487-875fce921ee1" providerId="ADAL" clId="{A10C7595-41E9-4579-A66D-0AA962A8BE23}" dt="2026-05-12T08:00:39.180" v="1020" actId="20577"/>
          <ac:spMkLst>
            <pc:docMk/>
            <pc:sldMk cId="2870233817" sldId="258"/>
            <ac:spMk id="2" creationId="{38367C7F-5510-E885-4D75-0E97E364151F}"/>
          </ac:spMkLst>
        </pc:spChg>
        <pc:picChg chg="mod">
          <ac:chgData name="Jacomine Oosterhoff | PDC de Herberg" userId="dc1e21a0-18fe-4e32-9487-875fce921ee1" providerId="ADAL" clId="{A10C7595-41E9-4579-A66D-0AA962A8BE23}" dt="2026-05-12T08:13:57.618" v="1197" actId="1076"/>
          <ac:picMkLst>
            <pc:docMk/>
            <pc:sldMk cId="2870233817" sldId="258"/>
            <ac:picMk id="6" creationId="{7F37728C-99A0-C489-092F-5F714946EAAC}"/>
          </ac:picMkLst>
        </pc:picChg>
        <pc:picChg chg="mod">
          <ac:chgData name="Jacomine Oosterhoff | PDC de Herberg" userId="dc1e21a0-18fe-4e32-9487-875fce921ee1" providerId="ADAL" clId="{A10C7595-41E9-4579-A66D-0AA962A8BE23}" dt="2026-05-12T08:00:07.509" v="1008" actId="1076"/>
          <ac:picMkLst>
            <pc:docMk/>
            <pc:sldMk cId="2870233817" sldId="258"/>
            <ac:picMk id="15" creationId="{B8CC8046-227B-5732-D664-678D32A06D87}"/>
          </ac:picMkLst>
        </pc:picChg>
      </pc:sldChg>
      <pc:sldChg chg="modSp mod">
        <pc:chgData name="Jacomine Oosterhoff | PDC de Herberg" userId="dc1e21a0-18fe-4e32-9487-875fce921ee1" providerId="ADAL" clId="{A10C7595-41E9-4579-A66D-0AA962A8BE23}" dt="2026-05-12T07:59:07.138" v="1005" actId="207"/>
        <pc:sldMkLst>
          <pc:docMk/>
          <pc:sldMk cId="198136552" sldId="260"/>
        </pc:sldMkLst>
        <pc:spChg chg="mod">
          <ac:chgData name="Jacomine Oosterhoff | PDC de Herberg" userId="dc1e21a0-18fe-4e32-9487-875fce921ee1" providerId="ADAL" clId="{A10C7595-41E9-4579-A66D-0AA962A8BE23}" dt="2026-05-12T07:59:07.138" v="1005" actId="207"/>
          <ac:spMkLst>
            <pc:docMk/>
            <pc:sldMk cId="198136552" sldId="260"/>
            <ac:spMk id="5" creationId="{156DB5D3-C76B-BA15-C7B5-0836432BE239}"/>
          </ac:spMkLst>
        </pc:spChg>
        <pc:spChg chg="mod">
          <ac:chgData name="Jacomine Oosterhoff | PDC de Herberg" userId="dc1e21a0-18fe-4e32-9487-875fce921ee1" providerId="ADAL" clId="{A10C7595-41E9-4579-A66D-0AA962A8BE23}" dt="2026-05-12T07:40:47.347" v="0" actId="1076"/>
          <ac:spMkLst>
            <pc:docMk/>
            <pc:sldMk cId="198136552" sldId="260"/>
            <ac:spMk id="7" creationId="{5D9EAFEC-7E84-7920-5ABB-5E63D76A8264}"/>
          </ac:spMkLst>
        </pc:spChg>
      </pc:sldChg>
      <pc:sldChg chg="addSp delSp modSp mod">
        <pc:chgData name="Jacomine Oosterhoff | PDC de Herberg" userId="dc1e21a0-18fe-4e32-9487-875fce921ee1" providerId="ADAL" clId="{A10C7595-41E9-4579-A66D-0AA962A8BE23}" dt="2026-05-12T08:13:53.229" v="1196" actId="20577"/>
        <pc:sldMkLst>
          <pc:docMk/>
          <pc:sldMk cId="2894262239" sldId="264"/>
        </pc:sldMkLst>
        <pc:spChg chg="add mod">
          <ac:chgData name="Jacomine Oosterhoff | PDC de Herberg" userId="dc1e21a0-18fe-4e32-9487-875fce921ee1" providerId="ADAL" clId="{A10C7595-41E9-4579-A66D-0AA962A8BE23}" dt="2026-05-12T08:12:39.844" v="1190" actId="108"/>
          <ac:spMkLst>
            <pc:docMk/>
            <pc:sldMk cId="2894262239" sldId="264"/>
            <ac:spMk id="5" creationId="{891F0FF7-C35A-4591-8A7C-14F812F87228}"/>
          </ac:spMkLst>
        </pc:spChg>
        <pc:spChg chg="del mod">
          <ac:chgData name="Jacomine Oosterhoff | PDC de Herberg" userId="dc1e21a0-18fe-4e32-9487-875fce921ee1" providerId="ADAL" clId="{A10C7595-41E9-4579-A66D-0AA962A8BE23}" dt="2026-05-12T08:12:12.063" v="1184" actId="478"/>
          <ac:spMkLst>
            <pc:docMk/>
            <pc:sldMk cId="2894262239" sldId="264"/>
            <ac:spMk id="6" creationId="{0E25A27E-E2FD-4014-7769-8ED6DDA47A8F}"/>
          </ac:spMkLst>
        </pc:spChg>
        <pc:spChg chg="mod">
          <ac:chgData name="Jacomine Oosterhoff | PDC de Herberg" userId="dc1e21a0-18fe-4e32-9487-875fce921ee1" providerId="ADAL" clId="{A10C7595-41E9-4579-A66D-0AA962A8BE23}" dt="2026-05-12T08:05:31.072" v="1028"/>
          <ac:spMkLst>
            <pc:docMk/>
            <pc:sldMk cId="2894262239" sldId="264"/>
            <ac:spMk id="7" creationId="{C5542FB5-22D2-2247-6191-DFCEE662550D}"/>
          </ac:spMkLst>
        </pc:spChg>
        <pc:spChg chg="add mod">
          <ac:chgData name="Jacomine Oosterhoff | PDC de Herberg" userId="dc1e21a0-18fe-4e32-9487-875fce921ee1" providerId="ADAL" clId="{A10C7595-41E9-4579-A66D-0AA962A8BE23}" dt="2026-05-12T08:13:53.229" v="1196" actId="20577"/>
          <ac:spMkLst>
            <pc:docMk/>
            <pc:sldMk cId="2894262239" sldId="264"/>
            <ac:spMk id="9" creationId="{C5289526-8C42-0465-FBAD-3EFEAD2F0429}"/>
          </ac:spMkLst>
        </pc:spChg>
        <pc:picChg chg="add mod">
          <ac:chgData name="Jacomine Oosterhoff | PDC de Herberg" userId="dc1e21a0-18fe-4e32-9487-875fce921ee1" providerId="ADAL" clId="{A10C7595-41E9-4579-A66D-0AA962A8BE23}" dt="2026-05-12T08:12:44.223" v="1191" actId="1076"/>
          <ac:picMkLst>
            <pc:docMk/>
            <pc:sldMk cId="2894262239" sldId="264"/>
            <ac:picMk id="4" creationId="{9C77EF2F-F361-CBAF-47ED-E0D28CD58C43}"/>
          </ac:picMkLst>
        </pc:picChg>
        <pc:picChg chg="mod modCrop">
          <ac:chgData name="Jacomine Oosterhoff | PDC de Herberg" userId="dc1e21a0-18fe-4e32-9487-875fce921ee1" providerId="ADAL" clId="{A10C7595-41E9-4579-A66D-0AA962A8BE23}" dt="2026-05-12T08:07:38.409" v="1032" actId="1076"/>
          <ac:picMkLst>
            <pc:docMk/>
            <pc:sldMk cId="2894262239" sldId="264"/>
            <ac:picMk id="15" creationId="{2757C294-10C7-0468-F932-BE6CDA90916E}"/>
          </ac:picMkLst>
        </pc:picChg>
      </pc:sldChg>
      <pc:sldChg chg="del">
        <pc:chgData name="Jacomine Oosterhoff | PDC de Herberg" userId="dc1e21a0-18fe-4e32-9487-875fce921ee1" providerId="ADAL" clId="{A10C7595-41E9-4579-A66D-0AA962A8BE23}" dt="2026-05-12T08:00:20.675" v="1009" actId="2696"/>
        <pc:sldMkLst>
          <pc:docMk/>
          <pc:sldMk cId="4288567992" sldId="270"/>
        </pc:sldMkLst>
      </pc:sldChg>
      <pc:sldChg chg="modSp mod">
        <pc:chgData name="Jacomine Oosterhoff | PDC de Herberg" userId="dc1e21a0-18fe-4e32-9487-875fce921ee1" providerId="ADAL" clId="{A10C7595-41E9-4579-A66D-0AA962A8BE23}" dt="2026-05-12T07:55:53.083" v="1003" actId="20577"/>
        <pc:sldMkLst>
          <pc:docMk/>
          <pc:sldMk cId="2518452863" sldId="271"/>
        </pc:sldMkLst>
        <pc:spChg chg="mod">
          <ac:chgData name="Jacomine Oosterhoff | PDC de Herberg" userId="dc1e21a0-18fe-4e32-9487-875fce921ee1" providerId="ADAL" clId="{A10C7595-41E9-4579-A66D-0AA962A8BE23}" dt="2026-05-12T07:55:53.083" v="1003" actId="20577"/>
          <ac:spMkLst>
            <pc:docMk/>
            <pc:sldMk cId="2518452863" sldId="271"/>
            <ac:spMk id="5" creationId="{488D6067-AC60-0CD3-82B7-6E2FD0AB8B9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8505AF-E168-4208-A68A-B2E9F9E3FCC3}" type="datetimeFigureOut">
              <a:rPr lang="nl-NL" smtClean="0"/>
              <a:t>12-5-2026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7FACBC-17A8-45AC-AADB-C9F0B88EEC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1970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FACBC-17A8-45AC-AADB-C9F0B88EEC66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7136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543272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51A530F8-70EF-3F5F-463F-744978D9B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3D83B-3558-E14D-9042-669213E45AC5}" type="datetimeFigureOut">
              <a:rPr lang="nl-NL"/>
              <a:pPr>
                <a:defRPr/>
              </a:pPr>
              <a:t>12-5-2026</a:t>
            </a:fld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42C9DB3F-CBA5-95A0-34A5-1F268FC66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95BEFBCB-DCF8-0426-B670-DB5B94A5D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8466A-79C3-CB4E-B442-42EE2C13935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86794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>
            <a:extLst>
              <a:ext uri="{FF2B5EF4-FFF2-40B4-BE49-F238E27FC236}">
                <a16:creationId xmlns:a16="http://schemas.microsoft.com/office/drawing/2014/main" id="{AE9A4CF0-8364-B296-DD73-24F3E2BFE53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stijl te bewerken</a:t>
            </a:r>
          </a:p>
        </p:txBody>
      </p:sp>
      <p:sp>
        <p:nvSpPr>
          <p:cNvPr id="1027" name="Tijdelijke aanduiding voor tekst 2">
            <a:extLst>
              <a:ext uri="{FF2B5EF4-FFF2-40B4-BE49-F238E27FC236}">
                <a16:creationId xmlns:a16="http://schemas.microsoft.com/office/drawing/2014/main" id="{49D5C1BE-494C-0EA8-E26F-4AF511EC46D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modelstijlen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ACE5A66-6C01-6A79-3FB7-94C8B02F5C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9773CF1-3EB4-3245-96F4-774FB4CC3FFB}" type="datetimeFigureOut">
              <a:rPr lang="nl-NL"/>
              <a:pPr>
                <a:defRPr/>
              </a:pPr>
              <a:t>12-5-2026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0D122C1-343B-D023-F1B4-4EAD87088F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6BBE48E-0A45-975A-7ACA-78A317312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4AD2921-A95E-AD4C-A594-A10B67E29BE1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4458174C-8649-D1FB-1A92-CF4AC963A75E}"/>
              </a:ext>
            </a:extLst>
          </p:cNvPr>
          <p:cNvSpPr txBox="1">
            <a:spLocks/>
          </p:cNvSpPr>
          <p:nvPr/>
        </p:nvSpPr>
        <p:spPr>
          <a:xfrm>
            <a:off x="1752600" y="838200"/>
            <a:ext cx="5638800" cy="2287204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nl-NL" altLang="nl-NL" sz="2800" dirty="0">
                <a:solidFill>
                  <a:srgbClr val="0A2B1A"/>
                </a:solidFill>
                <a:latin typeface="+mn-lt"/>
              </a:rPr>
              <a:t>De collecte is vandaag</a:t>
            </a:r>
          </a:p>
          <a:p>
            <a:pPr eaLnBrk="1" hangingPunct="1"/>
            <a:r>
              <a:rPr lang="nl-NL" altLang="nl-NL" sz="2800" dirty="0">
                <a:solidFill>
                  <a:srgbClr val="0A2B1A"/>
                </a:solidFill>
                <a:latin typeface="+mn-lt"/>
              </a:rPr>
              <a:t> voor </a:t>
            </a:r>
          </a:p>
          <a:p>
            <a:pPr eaLnBrk="1" hangingPunct="1"/>
            <a:endParaRPr lang="nl-NL" altLang="nl-NL" sz="2800" dirty="0">
              <a:solidFill>
                <a:srgbClr val="0A2B1A"/>
              </a:solidFill>
              <a:latin typeface="+mn-lt"/>
            </a:endParaRPr>
          </a:p>
          <a:p>
            <a:pPr eaLnBrk="1" hangingPunct="1"/>
            <a:r>
              <a:rPr lang="nl-NL" altLang="nl-NL" sz="2800" dirty="0">
                <a:solidFill>
                  <a:srgbClr val="0A2B1A"/>
                </a:solidFill>
                <a:latin typeface="+mn-lt"/>
              </a:rPr>
              <a:t>Pastoraal Diaconaal Centrum </a:t>
            </a:r>
          </a:p>
          <a:p>
            <a:pPr eaLnBrk="1" hangingPunct="1"/>
            <a:r>
              <a:rPr lang="nl-NL" altLang="nl-NL" sz="5400" dirty="0">
                <a:solidFill>
                  <a:srgbClr val="0A2B1A"/>
                </a:solidFill>
                <a:latin typeface="+mn-lt"/>
              </a:rPr>
              <a:t>De Herberg  </a:t>
            </a:r>
            <a:br>
              <a:rPr lang="nl-NL" altLang="nl-NL" sz="5400" dirty="0">
                <a:solidFill>
                  <a:srgbClr val="0A2B1A"/>
                </a:solidFill>
                <a:latin typeface="+mn-lt"/>
              </a:rPr>
            </a:br>
            <a:r>
              <a:rPr lang="nl-NL" altLang="nl-NL" sz="2000" dirty="0">
                <a:solidFill>
                  <a:srgbClr val="0A2B1A"/>
                </a:solidFill>
                <a:latin typeface="+mn-lt"/>
              </a:rPr>
              <a:t>in Oosterbeek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0254F32-1581-768D-D7B8-45F39A92F471}"/>
              </a:ext>
            </a:extLst>
          </p:cNvPr>
          <p:cNvSpPr txBox="1"/>
          <p:nvPr/>
        </p:nvSpPr>
        <p:spPr>
          <a:xfrm>
            <a:off x="57150" y="3695726"/>
            <a:ext cx="9029700" cy="19389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nl-NL" sz="2400" i="1" dirty="0">
                <a:solidFill>
                  <a:schemeClr val="bg1"/>
                </a:solidFill>
                <a:latin typeface="+mn-lt"/>
                <a:cs typeface="Arial"/>
              </a:rPr>
              <a:t>een plek</a:t>
            </a:r>
          </a:p>
          <a:p>
            <a:pPr algn="ctr"/>
            <a:r>
              <a:rPr lang="nl-NL" sz="2400" i="1" dirty="0">
                <a:solidFill>
                  <a:schemeClr val="bg1"/>
                </a:solidFill>
                <a:latin typeface="+mn-lt"/>
                <a:cs typeface="Arial"/>
              </a:rPr>
              <a:t>voor mensen die uitzien naar</a:t>
            </a:r>
            <a:endParaRPr lang="nl-NL" i="1" dirty="0">
              <a:solidFill>
                <a:schemeClr val="bg1"/>
              </a:solidFill>
            </a:endParaRPr>
          </a:p>
          <a:p>
            <a:pPr algn="ctr"/>
            <a:r>
              <a:rPr lang="nl-NL" sz="2400" i="1" dirty="0">
                <a:solidFill>
                  <a:schemeClr val="bg1"/>
                </a:solidFill>
                <a:latin typeface="+mn-lt"/>
                <a:cs typeface="Arial"/>
              </a:rPr>
              <a:t>rust, herstel en veerkracht </a:t>
            </a:r>
          </a:p>
          <a:p>
            <a:pPr algn="ctr"/>
            <a:endParaRPr lang="nl-NL" sz="2400" i="1" dirty="0">
              <a:solidFill>
                <a:schemeClr val="bg1"/>
              </a:solidFill>
              <a:latin typeface="+mn-lt"/>
              <a:cs typeface="Arial"/>
            </a:endParaRPr>
          </a:p>
          <a:p>
            <a:pPr algn="ctr"/>
            <a:r>
              <a:rPr lang="nl-NL" sz="2400" i="1" dirty="0">
                <a:solidFill>
                  <a:schemeClr val="bg1"/>
                </a:solidFill>
                <a:latin typeface="+mn-lt"/>
                <a:cs typeface="Arial"/>
              </a:rPr>
              <a:t>In verbinding met God, jezelf en anderen</a:t>
            </a:r>
            <a:endParaRPr lang="nl-NL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99703C-6769-2134-1B23-D1FF587128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3" name="Afbeelding 2" descr="Afbeelding met boom, bloem, buiten, gebouw&#10;&#10;Automatisch gegenereerde beschrijving">
            <a:extLst>
              <a:ext uri="{FF2B5EF4-FFF2-40B4-BE49-F238E27FC236}">
                <a16:creationId xmlns:a16="http://schemas.microsoft.com/office/drawing/2014/main" id="{414F953B-FE35-AA47-1FDC-2A81459A12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265611"/>
            <a:ext cx="6934200" cy="5199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34826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ACA76C7C-3F95-2649-462C-30796F2CE0D0}"/>
              </a:ext>
            </a:extLst>
          </p:cNvPr>
          <p:cNvSpPr txBox="1"/>
          <p:nvPr/>
        </p:nvSpPr>
        <p:spPr>
          <a:xfrm>
            <a:off x="497882" y="2133600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nl-NL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	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56DB5D3-C76B-BA15-C7B5-0836432BE239}"/>
              </a:ext>
            </a:extLst>
          </p:cNvPr>
          <p:cNvSpPr txBox="1"/>
          <p:nvPr/>
        </p:nvSpPr>
        <p:spPr>
          <a:xfrm>
            <a:off x="470715" y="887105"/>
            <a:ext cx="4876800" cy="292387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800" b="1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Een tijdelijke plek van </a:t>
            </a:r>
          </a:p>
          <a:p>
            <a:r>
              <a:rPr lang="nl-NL" sz="2800" b="1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Gods liefde voor mensen</a:t>
            </a:r>
          </a:p>
          <a:p>
            <a:endParaRPr lang="nl-NL" sz="2800" b="1" dirty="0">
              <a:solidFill>
                <a:srgbClr val="0A2B1A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A2B1A"/>
                </a:solidFill>
                <a:latin typeface="+mn-lt"/>
                <a:ea typeface="Verdana" panose="020B0604030504040204" pitchFamily="34" charset="0"/>
              </a:rPr>
              <a:t>die </a:t>
            </a:r>
            <a:r>
              <a:rPr lang="en-US" sz="2400" dirty="0" err="1">
                <a:solidFill>
                  <a:srgbClr val="0A2B1A"/>
                </a:solidFill>
                <a:latin typeface="+mn-lt"/>
                <a:ea typeface="Verdana" panose="020B0604030504040204" pitchFamily="34" charset="0"/>
              </a:rPr>
              <a:t>veel</a:t>
            </a:r>
            <a:r>
              <a:rPr lang="en-US" sz="2400" dirty="0">
                <a:solidFill>
                  <a:srgbClr val="0A2B1A"/>
                </a:solidFill>
                <a:latin typeface="+mn-lt"/>
                <a:ea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A2B1A"/>
                </a:solidFill>
                <a:latin typeface="+mn-lt"/>
                <a:ea typeface="Verdana" panose="020B0604030504040204" pitchFamily="34" charset="0"/>
              </a:rPr>
              <a:t>te</a:t>
            </a:r>
            <a:r>
              <a:rPr lang="en-US" sz="2400" dirty="0">
                <a:solidFill>
                  <a:srgbClr val="0A2B1A"/>
                </a:solidFill>
                <a:latin typeface="+mn-lt"/>
                <a:ea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A2B1A"/>
                </a:solidFill>
                <a:latin typeface="+mn-lt"/>
                <a:ea typeface="Verdana" panose="020B0604030504040204" pitchFamily="34" charset="0"/>
              </a:rPr>
              <a:t>dragen</a:t>
            </a:r>
            <a:r>
              <a:rPr lang="en-US" sz="2400" dirty="0">
                <a:solidFill>
                  <a:srgbClr val="0A2B1A"/>
                </a:solidFill>
                <a:latin typeface="+mn-lt"/>
                <a:ea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A2B1A"/>
                </a:solidFill>
                <a:latin typeface="+mn-lt"/>
                <a:ea typeface="Verdana" panose="020B0604030504040204" pitchFamily="34" charset="0"/>
              </a:rPr>
              <a:t>hebben</a:t>
            </a:r>
            <a:endParaRPr lang="en-US" sz="2400" dirty="0">
              <a:solidFill>
                <a:srgbClr val="0A2B1A"/>
              </a:solidFill>
              <a:latin typeface="+mn-lt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A2B1A"/>
                </a:solidFill>
                <a:latin typeface="+mn-lt"/>
                <a:ea typeface="Verdana" panose="020B0604030504040204" pitchFamily="34" charset="0"/>
              </a:rPr>
              <a:t>zich</a:t>
            </a:r>
            <a:r>
              <a:rPr lang="en-US" sz="2400" dirty="0">
                <a:solidFill>
                  <a:srgbClr val="0A2B1A"/>
                </a:solidFill>
                <a:latin typeface="+mn-lt"/>
                <a:ea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A2B1A"/>
                </a:solidFill>
                <a:latin typeface="+mn-lt"/>
                <a:ea typeface="Verdana" panose="020B0604030504040204" pitchFamily="34" charset="0"/>
              </a:rPr>
              <a:t>moe</a:t>
            </a:r>
            <a:r>
              <a:rPr lang="en-US" sz="2400" dirty="0">
                <a:solidFill>
                  <a:srgbClr val="0A2B1A"/>
                </a:solidFill>
                <a:latin typeface="+mn-lt"/>
                <a:ea typeface="Verdana" panose="020B0604030504040204" pitchFamily="34" charset="0"/>
              </a:rPr>
              <a:t> en </a:t>
            </a:r>
            <a:r>
              <a:rPr lang="en-US" sz="2400" dirty="0" err="1">
                <a:solidFill>
                  <a:srgbClr val="0A2B1A"/>
                </a:solidFill>
                <a:latin typeface="+mn-lt"/>
                <a:ea typeface="Verdana" panose="020B0604030504040204" pitchFamily="34" charset="0"/>
              </a:rPr>
              <a:t>opgejaagd</a:t>
            </a:r>
            <a:r>
              <a:rPr lang="en-US" sz="2400" dirty="0">
                <a:solidFill>
                  <a:srgbClr val="0A2B1A"/>
                </a:solidFill>
                <a:latin typeface="+mn-lt"/>
                <a:ea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A2B1A"/>
                </a:solidFill>
                <a:latin typeface="+mn-lt"/>
                <a:ea typeface="Verdana" panose="020B0604030504040204" pitchFamily="34" charset="0"/>
              </a:rPr>
              <a:t>voelen</a:t>
            </a:r>
            <a:endParaRPr lang="en-US" sz="2400" dirty="0">
              <a:solidFill>
                <a:srgbClr val="0A2B1A"/>
              </a:solidFill>
              <a:latin typeface="+mn-lt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A2B1A"/>
                </a:solidFill>
                <a:latin typeface="+mn-lt"/>
                <a:ea typeface="Verdana"/>
                <a:cs typeface="Arial"/>
              </a:rPr>
              <a:t>rouwen</a:t>
            </a:r>
            <a:r>
              <a:rPr lang="en-US" sz="2400" dirty="0">
                <a:solidFill>
                  <a:srgbClr val="0A2B1A"/>
                </a:solidFill>
                <a:latin typeface="+mn-lt"/>
                <a:ea typeface="Verdana"/>
                <a:cs typeface="Arial"/>
              </a:rPr>
              <a:t> om </a:t>
            </a:r>
            <a:r>
              <a:rPr lang="en-US" sz="2400" dirty="0" err="1">
                <a:solidFill>
                  <a:srgbClr val="0A2B1A"/>
                </a:solidFill>
                <a:latin typeface="+mn-lt"/>
                <a:ea typeface="Verdana"/>
                <a:cs typeface="Arial"/>
              </a:rPr>
              <a:t>een</a:t>
            </a:r>
            <a:r>
              <a:rPr lang="en-US" sz="2400" dirty="0">
                <a:solidFill>
                  <a:srgbClr val="0A2B1A"/>
                </a:solidFill>
                <a:latin typeface="+mn-lt"/>
                <a:ea typeface="Verdana"/>
                <a:cs typeface="Arial"/>
              </a:rPr>
              <a:t> </a:t>
            </a:r>
            <a:r>
              <a:rPr lang="en-US" sz="2400" dirty="0" err="1">
                <a:solidFill>
                  <a:srgbClr val="0A2B1A"/>
                </a:solidFill>
                <a:latin typeface="+mn-lt"/>
                <a:ea typeface="Verdana"/>
                <a:cs typeface="Arial"/>
              </a:rPr>
              <a:t>verlies</a:t>
            </a:r>
            <a:endParaRPr lang="en-US" sz="2400" dirty="0">
              <a:solidFill>
                <a:srgbClr val="0A2B1A"/>
              </a:solidFill>
              <a:latin typeface="+mn-lt"/>
              <a:ea typeface="Verdana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A2B1A"/>
                </a:solidFill>
                <a:latin typeface="+mn-lt"/>
                <a:ea typeface="Verdana"/>
                <a:cs typeface="Arial"/>
              </a:rPr>
              <a:t>zich</a:t>
            </a:r>
            <a:r>
              <a:rPr lang="en-US" sz="2400" dirty="0">
                <a:solidFill>
                  <a:srgbClr val="0A2B1A"/>
                </a:solidFill>
                <a:latin typeface="+mn-lt"/>
                <a:ea typeface="Verdana"/>
                <a:cs typeface="Arial"/>
              </a:rPr>
              <a:t> </a:t>
            </a:r>
            <a:r>
              <a:rPr lang="en-US" sz="2400" dirty="0" err="1">
                <a:solidFill>
                  <a:srgbClr val="0A2B1A"/>
                </a:solidFill>
                <a:latin typeface="+mn-lt"/>
                <a:ea typeface="Verdana"/>
                <a:cs typeface="Arial"/>
              </a:rPr>
              <a:t>eenzaam</a:t>
            </a:r>
            <a:r>
              <a:rPr lang="en-US" sz="2400" dirty="0">
                <a:solidFill>
                  <a:srgbClr val="0A2B1A"/>
                </a:solidFill>
                <a:latin typeface="+mn-lt"/>
                <a:ea typeface="Verdana"/>
                <a:cs typeface="Arial"/>
              </a:rPr>
              <a:t> </a:t>
            </a:r>
            <a:r>
              <a:rPr lang="en-US" sz="2400" dirty="0" err="1">
                <a:solidFill>
                  <a:srgbClr val="0A2B1A"/>
                </a:solidFill>
                <a:latin typeface="+mn-lt"/>
                <a:ea typeface="Verdana"/>
                <a:cs typeface="Arial"/>
              </a:rPr>
              <a:t>voelen</a:t>
            </a:r>
            <a:endParaRPr lang="en-US" sz="2800" dirty="0">
              <a:solidFill>
                <a:srgbClr val="0A2B1A"/>
              </a:solidFill>
              <a:latin typeface="+mn-lt"/>
              <a:ea typeface="Verdana" panose="020B0604030504040204" pitchFamily="34" charset="0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D9EAFEC-7E84-7920-5ABB-5E63D76A8264}"/>
              </a:ext>
            </a:extLst>
          </p:cNvPr>
          <p:cNvSpPr txBox="1"/>
          <p:nvPr/>
        </p:nvSpPr>
        <p:spPr>
          <a:xfrm>
            <a:off x="497882" y="4648200"/>
            <a:ext cx="62484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i="1" dirty="0">
                <a:solidFill>
                  <a:srgbClr val="0A2B1A"/>
                </a:solidFill>
                <a:latin typeface="+mn-lt"/>
              </a:rPr>
              <a:t>‘Een warme plek om tot jezelf te komen en oude bagage achter te laten. Om met ‘verse’ bagage weer naar huis te gaan’</a:t>
            </a:r>
          </a:p>
          <a:p>
            <a:pPr algn="r"/>
            <a:r>
              <a:rPr lang="nl-NL" dirty="0" err="1">
                <a:solidFill>
                  <a:srgbClr val="0A2B1A"/>
                </a:solidFill>
                <a:latin typeface="+mn-lt"/>
              </a:rPr>
              <a:t>Oud-gast</a:t>
            </a:r>
            <a:r>
              <a:rPr lang="nl-NL" dirty="0">
                <a:solidFill>
                  <a:srgbClr val="0A2B1A"/>
                </a:solidFill>
                <a:latin typeface="+mn-lt"/>
              </a:rPr>
              <a:t> Erik</a:t>
            </a:r>
          </a:p>
        </p:txBody>
      </p:sp>
      <p:pic>
        <p:nvPicPr>
          <p:cNvPr id="11" name="Afbeelding 10" descr="Afbeelding met buitenshuis, val, hemel, Bladverliezend&#10;&#10;Door AI gegenereerde inhoud is mogelijk onjuist.">
            <a:extLst>
              <a:ext uri="{FF2B5EF4-FFF2-40B4-BE49-F238E27FC236}">
                <a16:creationId xmlns:a16="http://schemas.microsoft.com/office/drawing/2014/main" id="{457521D2-9874-F961-CFE7-24E145EFD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681" y="457200"/>
            <a:ext cx="2828604" cy="3771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813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90"/>
    </mc:Choice>
    <mc:Fallback xmlns="">
      <p:transition spd="slow" advTm="1169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D262970A-6410-110B-2D62-1CE379B67125}"/>
              </a:ext>
            </a:extLst>
          </p:cNvPr>
          <p:cNvSpPr txBox="1"/>
          <p:nvPr/>
        </p:nvSpPr>
        <p:spPr>
          <a:xfrm>
            <a:off x="252845" y="304800"/>
            <a:ext cx="5234575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nl-NL" sz="2800" b="1" dirty="0">
                <a:solidFill>
                  <a:schemeClr val="bg1"/>
                </a:solidFill>
                <a:latin typeface="+mn-lt"/>
                <a:cs typeface="Arial"/>
              </a:rPr>
              <a:t>Kenmerkend voor De Herberg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A388C934-7F5F-3B65-C651-FC4DC71685F2}"/>
              </a:ext>
            </a:extLst>
          </p:cNvPr>
          <p:cNvSpPr txBox="1"/>
          <p:nvPr/>
        </p:nvSpPr>
        <p:spPr>
          <a:xfrm>
            <a:off x="5257800" y="1147916"/>
            <a:ext cx="3810000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A2B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Bijbel centraal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rgbClr val="0A2B1A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A2B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Samen bidden en zingen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rgbClr val="0A2B1A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A2B1A"/>
                </a:solidFill>
                <a:latin typeface="+mn-lt"/>
                <a:ea typeface="Verdana"/>
                <a:cs typeface="Verdana" panose="020B0604030504040204" pitchFamily="34" charset="0"/>
              </a:rPr>
              <a:t>Gezond dagritme</a:t>
            </a:r>
            <a:endParaRPr lang="nl-NL" sz="2400" dirty="0">
              <a:solidFill>
                <a:srgbClr val="0A2B1A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rgbClr val="0A2B1A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A2B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Pastorale begeleiding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rgbClr val="0A2B1A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A2B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Liefdevolle aandacht</a:t>
            </a:r>
          </a:p>
        </p:txBody>
      </p:sp>
      <p:pic>
        <p:nvPicPr>
          <p:cNvPr id="11" name="Afbeelding 10" descr="Afbeelding met persoon, binnen, mensen, groep&#10;&#10;Automatisch gegenereerde beschrijving">
            <a:extLst>
              <a:ext uri="{FF2B5EF4-FFF2-40B4-BE49-F238E27FC236}">
                <a16:creationId xmlns:a16="http://schemas.microsoft.com/office/drawing/2014/main" id="{1C36302E-512D-4DF9-1986-A0F6941590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9"/>
          <a:stretch/>
        </p:blipFill>
        <p:spPr>
          <a:xfrm>
            <a:off x="425611" y="1147916"/>
            <a:ext cx="4631536" cy="365760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8AEC3C7F-4E66-451A-3D29-B0C9D4656EDB}"/>
              </a:ext>
            </a:extLst>
          </p:cNvPr>
          <p:cNvSpPr txBox="1"/>
          <p:nvPr/>
        </p:nvSpPr>
        <p:spPr>
          <a:xfrm>
            <a:off x="533400" y="4497739"/>
            <a:ext cx="861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i="1" dirty="0">
                <a:solidFill>
                  <a:schemeClr val="bg1"/>
                </a:solidFill>
              </a:rPr>
              <a:t>Kapel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02"/>
    </mc:Choice>
    <mc:Fallback xmlns="">
      <p:transition spd="slow" advTm="1080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5F967-C69E-470A-748F-66B438807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FCA37222-5BC2-82A3-5350-AF5504AE3772}"/>
              </a:ext>
            </a:extLst>
          </p:cNvPr>
          <p:cNvSpPr txBox="1"/>
          <p:nvPr/>
        </p:nvSpPr>
        <p:spPr>
          <a:xfrm>
            <a:off x="497882" y="2133600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nl-NL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	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0A1C9A05-71D2-C3DF-FD9C-F9B2F452F72F}"/>
              </a:ext>
            </a:extLst>
          </p:cNvPr>
          <p:cNvSpPr txBox="1"/>
          <p:nvPr/>
        </p:nvSpPr>
        <p:spPr>
          <a:xfrm>
            <a:off x="228600" y="627583"/>
            <a:ext cx="5181600" cy="36625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400" b="1" dirty="0">
                <a:solidFill>
                  <a:srgbClr val="0A2B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Het aanbod van De Herberg</a:t>
            </a:r>
          </a:p>
          <a:p>
            <a:endParaRPr lang="nl-NL" sz="2400" dirty="0">
              <a:solidFill>
                <a:srgbClr val="0A2B1A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nl-NL" sz="2400" b="1" dirty="0">
                <a:solidFill>
                  <a:srgbClr val="0A2B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Herstelprogramma </a:t>
            </a:r>
          </a:p>
          <a:p>
            <a:r>
              <a:rPr lang="nl-NL" sz="2400" dirty="0">
                <a:solidFill>
                  <a:srgbClr val="0A2B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2 - 6 weken rust en herstel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800" dirty="0">
              <a:solidFill>
                <a:srgbClr val="0A2B1A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nl-NL" sz="2400" b="1" dirty="0">
                <a:solidFill>
                  <a:srgbClr val="0A2B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Individuele retraite </a:t>
            </a:r>
          </a:p>
          <a:p>
            <a:r>
              <a:rPr lang="nl-NL" sz="2400" dirty="0">
                <a:solidFill>
                  <a:srgbClr val="0A2B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3 - 5 dagen stilte en bezinning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800" dirty="0">
              <a:solidFill>
                <a:srgbClr val="0A2B1A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nl-NL" sz="2400" b="1" dirty="0">
                <a:solidFill>
                  <a:srgbClr val="0A2B1A"/>
                </a:solidFill>
                <a:latin typeface="+mn-lt"/>
                <a:ea typeface="Verdana"/>
                <a:cs typeface="Verdana" panose="020B0604030504040204" pitchFamily="34" charset="0"/>
              </a:rPr>
              <a:t>Kom-op-ademdagen</a:t>
            </a:r>
          </a:p>
          <a:p>
            <a:r>
              <a:rPr lang="nl-NL" sz="2400" dirty="0">
                <a:solidFill>
                  <a:srgbClr val="0A2B1A"/>
                </a:solidFill>
                <a:latin typeface="+mn-lt"/>
                <a:ea typeface="Verdana"/>
                <a:cs typeface="Verdana" panose="020B0604030504040204" pitchFamily="34" charset="0"/>
              </a:rPr>
              <a:t>1 - 3 dagen over ‘Leven in balans’ of ‘Leven met verlies’</a:t>
            </a:r>
            <a:endParaRPr lang="nl-NL" sz="2400" b="1" dirty="0">
              <a:solidFill>
                <a:srgbClr val="0A2B1A"/>
              </a:solidFill>
              <a:latin typeface="+mn-lt"/>
              <a:ea typeface="Verdana" panose="020B0604030504040204" pitchFamily="34" charset="0"/>
            </a:endParaRPr>
          </a:p>
        </p:txBody>
      </p:sp>
      <p:pic>
        <p:nvPicPr>
          <p:cNvPr id="4" name="Afbeelding 3" descr="Afbeelding met persoon, Menselijk gezicht, boom, kleding&#10;&#10;Door AI gegenereerde inhoud is mogelijk onjuist.">
            <a:extLst>
              <a:ext uri="{FF2B5EF4-FFF2-40B4-BE49-F238E27FC236}">
                <a16:creationId xmlns:a16="http://schemas.microsoft.com/office/drawing/2014/main" id="{0D954667-9BA3-A36D-28FD-B2422B544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58" t="22482" r="7463" b="10111"/>
          <a:stretch/>
        </p:blipFill>
        <p:spPr>
          <a:xfrm>
            <a:off x="5713275" y="573732"/>
            <a:ext cx="3044189" cy="3581400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0128A914-6442-1547-F9C5-4EC7523C043D}"/>
              </a:ext>
            </a:extLst>
          </p:cNvPr>
          <p:cNvSpPr txBox="1"/>
          <p:nvPr/>
        </p:nvSpPr>
        <p:spPr>
          <a:xfrm rot="10800000" flipH="1" flipV="1">
            <a:off x="381000" y="4824173"/>
            <a:ext cx="8534400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000" i="1" dirty="0">
                <a:solidFill>
                  <a:srgbClr val="0A2B1A"/>
                </a:solidFill>
                <a:latin typeface="Cambria"/>
                <a:ea typeface="Cambria"/>
                <a:cs typeface="Arial"/>
              </a:rPr>
              <a:t>‘De Herberg vormde een keerpunt in mijn leven’ </a:t>
            </a:r>
            <a:r>
              <a:rPr lang="nl-NL" sz="2000" dirty="0">
                <a:solidFill>
                  <a:srgbClr val="0A2B1A"/>
                </a:solidFill>
                <a:latin typeface="Cambria"/>
                <a:ea typeface="Cambria"/>
                <a:cs typeface="Arial"/>
              </a:rPr>
              <a:t>Willem, </a:t>
            </a:r>
            <a:r>
              <a:rPr lang="nl-NL" sz="2000" dirty="0" err="1">
                <a:solidFill>
                  <a:srgbClr val="0A2B1A"/>
                </a:solidFill>
                <a:latin typeface="Cambria"/>
                <a:ea typeface="Cambria"/>
                <a:cs typeface="Arial"/>
              </a:rPr>
              <a:t>oud-gast</a:t>
            </a:r>
            <a:endParaRPr lang="nl-NL" sz="2000" dirty="0">
              <a:solidFill>
                <a:srgbClr val="0A2B1A"/>
              </a:solidFill>
              <a:latin typeface="Cambria"/>
              <a:ea typeface="Cambri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707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68"/>
    </mc:Choice>
    <mc:Fallback xmlns="">
      <p:transition spd="slow" advTm="1066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BD820-D154-95E4-67D3-0609E1DA3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765063F0-FD11-7BA7-2AE5-C495C05537B1}"/>
              </a:ext>
            </a:extLst>
          </p:cNvPr>
          <p:cNvSpPr txBox="1"/>
          <p:nvPr/>
        </p:nvSpPr>
        <p:spPr>
          <a:xfrm>
            <a:off x="497882" y="2133600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nl-NL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	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88D6067-AC60-0CD3-82B7-6E2FD0AB8B95}"/>
              </a:ext>
            </a:extLst>
          </p:cNvPr>
          <p:cNvSpPr txBox="1"/>
          <p:nvPr/>
        </p:nvSpPr>
        <p:spPr>
          <a:xfrm>
            <a:off x="4114800" y="533400"/>
            <a:ext cx="4876800" cy="39395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800" b="1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Kom-op-ademdagen</a:t>
            </a:r>
          </a:p>
          <a:p>
            <a:endParaRPr lang="nl-NL" sz="2400" b="1" dirty="0">
              <a:solidFill>
                <a:srgbClr val="0A2B1A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nl-NL" b="1" dirty="0">
                <a:solidFill>
                  <a:srgbClr val="0A2B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1 tot 3 dagen verdieping rond een thema</a:t>
            </a:r>
          </a:p>
          <a:p>
            <a:endParaRPr lang="nl-NL" b="1" dirty="0">
              <a:solidFill>
                <a:srgbClr val="0A2B1A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rgbClr val="0A2B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‘verlies van een kleinkind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rgbClr val="0A2B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‘leven met verlies’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rgbClr val="0A2B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‘in balans’</a:t>
            </a:r>
          </a:p>
          <a:p>
            <a:endParaRPr lang="nl-NL" dirty="0">
              <a:solidFill>
                <a:srgbClr val="0A2B1A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nl-NL" b="1" dirty="0">
                <a:solidFill>
                  <a:srgbClr val="0A2B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Met: </a:t>
            </a:r>
          </a:p>
          <a:p>
            <a:r>
              <a:rPr lang="nl-NL" dirty="0">
                <a:solidFill>
                  <a:srgbClr val="0A2B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Bijbelstudie en themabijeenkomsten</a:t>
            </a:r>
          </a:p>
          <a:p>
            <a:r>
              <a:rPr lang="nl-NL" dirty="0">
                <a:solidFill>
                  <a:srgbClr val="0A2B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Groepsgesprek</a:t>
            </a:r>
          </a:p>
          <a:p>
            <a:r>
              <a:rPr lang="nl-NL" dirty="0">
                <a:solidFill>
                  <a:srgbClr val="0A2B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Creatieve verwerking</a:t>
            </a:r>
          </a:p>
          <a:p>
            <a:r>
              <a:rPr lang="nl-NL" dirty="0">
                <a:solidFill>
                  <a:srgbClr val="0A2B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Rust</a:t>
            </a:r>
          </a:p>
        </p:txBody>
      </p:sp>
      <p:pic>
        <p:nvPicPr>
          <p:cNvPr id="6" name="Afbeelding 5" descr="Afbeelding met kleding, meubels, overdekt, persoon&#10;&#10;Door AI gegenereerde inhoud is mogelijk onjuist.">
            <a:extLst>
              <a:ext uri="{FF2B5EF4-FFF2-40B4-BE49-F238E27FC236}">
                <a16:creationId xmlns:a16="http://schemas.microsoft.com/office/drawing/2014/main" id="{705DA052-C086-FE22-6934-BE8117A2E9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85800"/>
            <a:ext cx="3371850" cy="4495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51845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68"/>
    </mc:Choice>
    <mc:Fallback xmlns="">
      <p:transition spd="slow" advTm="1066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367C7F-5510-E885-4D75-0E97E3641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971" y="792505"/>
            <a:ext cx="7559211" cy="1162050"/>
          </a:xfrm>
          <a:prstGeom prst="rect">
            <a:avLst/>
          </a:prstGeom>
        </p:spPr>
        <p:txBody>
          <a:bodyPr/>
          <a:lstStyle/>
          <a:p>
            <a:pPr algn="ctr" eaLnBrk="1" hangingPunct="1"/>
            <a:br>
              <a:rPr lang="nl-NL" altLang="nl-NL" sz="3200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nl-NL" altLang="nl-NL" sz="3200" dirty="0">
                <a:solidFill>
                  <a:schemeClr val="bg1"/>
                </a:solidFill>
                <a:latin typeface="Cambria"/>
                <a:ea typeface="Cambria"/>
              </a:rPr>
              <a:t> Ruim 200 vrijwilligers helpen mee</a:t>
            </a:r>
            <a:br>
              <a:rPr lang="nl-NL" altLang="nl-NL" sz="3200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br>
              <a:rPr lang="nl-NL" altLang="nl-NL" sz="3200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endParaRPr lang="nl-NL" altLang="nl-NL" sz="32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045E7C44-16D9-74D7-C3AB-296AE3660AD2}"/>
              </a:ext>
            </a:extLst>
          </p:cNvPr>
          <p:cNvSpPr txBox="1"/>
          <p:nvPr/>
        </p:nvSpPr>
        <p:spPr>
          <a:xfrm>
            <a:off x="162974" y="4249684"/>
            <a:ext cx="27546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A2B1A"/>
                </a:solidFill>
                <a:latin typeface="+mn-lt"/>
              </a:rPr>
              <a:t>keukenvrijwilliger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A2B1A"/>
                </a:solidFill>
                <a:latin typeface="+mn-lt"/>
              </a:rPr>
              <a:t>onderhoudsvrijwilliger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A2B1A"/>
                </a:solidFill>
                <a:latin typeface="+mn-lt"/>
              </a:rPr>
              <a:t>stafvervanger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A2B1A"/>
                </a:solidFill>
                <a:latin typeface="+mn-lt"/>
              </a:rPr>
              <a:t>kantoorvrijwilliger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B1DC4152-014F-35BF-47C7-0456A69041D3}"/>
              </a:ext>
            </a:extLst>
          </p:cNvPr>
          <p:cNvSpPr txBox="1"/>
          <p:nvPr/>
        </p:nvSpPr>
        <p:spPr>
          <a:xfrm>
            <a:off x="3203169" y="4284141"/>
            <a:ext cx="24493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A2B1A"/>
                </a:solidFill>
                <a:latin typeface="+mn-lt"/>
              </a:rPr>
              <a:t>gastvrouw/heer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A2B1A"/>
                </a:solidFill>
                <a:latin typeface="+mn-lt"/>
              </a:rPr>
              <a:t>weekendvrijwilliger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A2B1A"/>
                </a:solidFill>
                <a:latin typeface="+mn-lt"/>
              </a:rPr>
              <a:t>receptievrijwilliger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err="1">
                <a:solidFill>
                  <a:srgbClr val="0A2B1A"/>
                </a:solidFill>
                <a:latin typeface="+mn-lt"/>
              </a:rPr>
              <a:t>dagvrijwilliger</a:t>
            </a:r>
            <a:endParaRPr lang="nl-NL" dirty="0">
              <a:solidFill>
                <a:srgbClr val="0A2B1A"/>
              </a:solidFill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FF070A2E-D80D-0E56-5998-B6A1BFA06158}"/>
              </a:ext>
            </a:extLst>
          </p:cNvPr>
          <p:cNvSpPr txBox="1"/>
          <p:nvPr/>
        </p:nvSpPr>
        <p:spPr>
          <a:xfrm>
            <a:off x="5915558" y="4284141"/>
            <a:ext cx="32284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>
                <a:solidFill>
                  <a:srgbClr val="0A2B1A"/>
                </a:solidFill>
                <a:latin typeface="+mn-lt"/>
              </a:rPr>
              <a:t>Tussenjaar voor jongeren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A2B1A"/>
                </a:solidFill>
                <a:latin typeface="+mn-lt"/>
              </a:rPr>
              <a:t>persoonlijke ontwikkeling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A2B1A"/>
                </a:solidFill>
                <a:latin typeface="+mn-lt"/>
              </a:rPr>
              <a:t>geloofsgroei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A2B1A"/>
                </a:solidFill>
                <a:latin typeface="+mn-lt"/>
              </a:rPr>
              <a:t>passend werk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354EAEF-30E7-F807-EE1E-809DA69C5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589" y="1412226"/>
            <a:ext cx="1801218" cy="27020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Afbeelding 5" descr="Afbeelding met kleding, buitenshuis, persoon, schoeisel&#10;&#10;Door AI gegenereerde inhoud is mogelijk onjuist.">
            <a:extLst>
              <a:ext uri="{FF2B5EF4-FFF2-40B4-BE49-F238E27FC236}">
                <a16:creationId xmlns:a16="http://schemas.microsoft.com/office/drawing/2014/main" id="{7F37728C-99A0-C489-092F-5F714946E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412" y="1412226"/>
            <a:ext cx="1999617" cy="26661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B8CC8046-227B-5732-D664-678D32A06D8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10"/>
          <a:stretch/>
        </p:blipFill>
        <p:spPr>
          <a:xfrm>
            <a:off x="3203169" y="1373530"/>
            <a:ext cx="2114174" cy="26619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702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"/>
    </mc:Choice>
    <mc:Fallback xmlns="">
      <p:transition spd="slow" advTm="86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standbeeld, kunst, overdekt, beeldhouwwerk&#10;&#10;Automatisch gegenereerde beschrijving">
            <a:extLst>
              <a:ext uri="{FF2B5EF4-FFF2-40B4-BE49-F238E27FC236}">
                <a16:creationId xmlns:a16="http://schemas.microsoft.com/office/drawing/2014/main" id="{2757C294-10C7-0468-F932-BE6CDA9091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7912" r="11135"/>
          <a:stretch>
            <a:fillRect/>
          </a:stretch>
        </p:blipFill>
        <p:spPr>
          <a:xfrm>
            <a:off x="442449" y="3276599"/>
            <a:ext cx="3124201" cy="208758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66E98C08-B47C-9C16-5E23-236EC351F2C8}"/>
              </a:ext>
            </a:extLst>
          </p:cNvPr>
          <p:cNvSpPr txBox="1"/>
          <p:nvPr/>
        </p:nvSpPr>
        <p:spPr>
          <a:xfrm>
            <a:off x="587124" y="459655"/>
            <a:ext cx="2834853" cy="14465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nl-NL" b="0" i="1" dirty="0">
                <a:solidFill>
                  <a:srgbClr val="000000"/>
                </a:solidFill>
                <a:effectLst/>
                <a:latin typeface="Cambria"/>
                <a:ea typeface="Cambria"/>
                <a:cs typeface="Arial"/>
              </a:rPr>
              <a:t>‘De Herberg is een veilige omgeving, waar je veel liefde en zorg ontvangt. </a:t>
            </a:r>
            <a:endParaRPr lang="nl-NL" dirty="0">
              <a:solidFill>
                <a:srgbClr val="FFFFFF"/>
              </a:solidFill>
              <a:latin typeface="Cambria"/>
              <a:ea typeface="Cambria"/>
              <a:cs typeface="Arial"/>
            </a:endParaRPr>
          </a:p>
          <a:p>
            <a:r>
              <a:rPr lang="nl-NL" b="0" i="1" dirty="0">
                <a:solidFill>
                  <a:srgbClr val="000000"/>
                </a:solidFill>
                <a:effectLst/>
                <a:latin typeface="Cambria"/>
                <a:ea typeface="Cambria"/>
                <a:cs typeface="Arial"/>
              </a:rPr>
              <a:t>Je wordt gezien!’</a:t>
            </a:r>
            <a:endParaRPr lang="nl-NL" dirty="0">
              <a:latin typeface="Cambria"/>
              <a:ea typeface="Cambria"/>
              <a:cs typeface="Arial"/>
            </a:endParaRPr>
          </a:p>
          <a:p>
            <a:pPr algn="r"/>
            <a:r>
              <a:rPr lang="nl-NL" sz="16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Oud–gast Herman</a:t>
            </a:r>
            <a:endParaRPr lang="nl-NL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C5542FB5-22D2-2247-6191-DFCEE662550D}"/>
              </a:ext>
            </a:extLst>
          </p:cNvPr>
          <p:cNvSpPr txBox="1"/>
          <p:nvPr/>
        </p:nvSpPr>
        <p:spPr>
          <a:xfrm>
            <a:off x="5526276" y="998264"/>
            <a:ext cx="265611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C77EF2F-F361-CBAF-47ED-E0D28CD58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0654" y="1475012"/>
            <a:ext cx="1810693" cy="1810693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891F0FF7-C35A-4591-8A7C-14F812F87228}"/>
              </a:ext>
            </a:extLst>
          </p:cNvPr>
          <p:cNvSpPr txBox="1"/>
          <p:nvPr/>
        </p:nvSpPr>
        <p:spPr>
          <a:xfrm>
            <a:off x="4495801" y="320410"/>
            <a:ext cx="3352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solidFill>
                  <a:schemeClr val="bg1"/>
                </a:solidFill>
                <a:latin typeface="+mn-lt"/>
              </a:rPr>
              <a:t>Scan de QR-code met de camera van uw telefoon en geef voor rust en herstel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C5289526-8C42-0465-FBAD-3EFEAD2F0429}"/>
              </a:ext>
            </a:extLst>
          </p:cNvPr>
          <p:cNvSpPr txBox="1"/>
          <p:nvPr/>
        </p:nvSpPr>
        <p:spPr>
          <a:xfrm>
            <a:off x="4495801" y="3657600"/>
            <a:ext cx="4572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Mede </a:t>
            </a:r>
            <a:r>
              <a:rPr lang="en-US" dirty="0" err="1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dankzij</a:t>
            </a:r>
            <a:r>
              <a:rPr lang="en-US" dirty="0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 </a:t>
            </a:r>
            <a:r>
              <a:rPr lang="en-US" dirty="0" err="1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uw</a:t>
            </a:r>
            <a:r>
              <a:rPr lang="en-US" dirty="0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 </a:t>
            </a:r>
            <a:r>
              <a:rPr lang="en-US" dirty="0" err="1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steun</a:t>
            </a:r>
            <a:r>
              <a:rPr lang="en-US" dirty="0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 </a:t>
            </a:r>
          </a:p>
          <a:p>
            <a:r>
              <a:rPr lang="en-US" dirty="0" err="1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vinden</a:t>
            </a:r>
            <a:r>
              <a:rPr lang="en-US" dirty="0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 </a:t>
            </a:r>
            <a:r>
              <a:rPr lang="en-US" dirty="0" err="1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mensen</a:t>
            </a:r>
            <a:r>
              <a:rPr lang="en-US" dirty="0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 die </a:t>
            </a:r>
            <a:r>
              <a:rPr lang="en-US" dirty="0" err="1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vermoeid</a:t>
            </a:r>
            <a:r>
              <a:rPr lang="en-US" dirty="0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 </a:t>
            </a:r>
            <a:r>
              <a:rPr lang="en-US" dirty="0" err="1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en</a:t>
            </a:r>
            <a:r>
              <a:rPr lang="en-US" dirty="0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 </a:t>
            </a:r>
            <a:r>
              <a:rPr lang="en-US" dirty="0" err="1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belast</a:t>
            </a:r>
            <a:r>
              <a:rPr lang="en-US" dirty="0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 </a:t>
            </a:r>
            <a:r>
              <a:rPr lang="en-US" dirty="0" err="1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zijn</a:t>
            </a:r>
            <a:r>
              <a:rPr lang="en-US" dirty="0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 rust </a:t>
            </a:r>
            <a:r>
              <a:rPr lang="en-US" dirty="0" err="1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en</a:t>
            </a:r>
            <a:r>
              <a:rPr lang="en-US" dirty="0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 </a:t>
            </a:r>
            <a:r>
              <a:rPr lang="en-US" dirty="0" err="1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nieuwe</a:t>
            </a:r>
            <a:r>
              <a:rPr lang="en-US" dirty="0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 </a:t>
            </a:r>
            <a:r>
              <a:rPr lang="en-US" dirty="0" err="1">
                <a:solidFill>
                  <a:srgbClr val="0A2B1A"/>
                </a:solidFill>
                <a:latin typeface="+mj-lt"/>
                <a:ea typeface="Verdana" panose="020B0604030504040204" pitchFamily="34" charset="0"/>
                <a:cs typeface="Arial"/>
              </a:rPr>
              <a:t>kracht</a:t>
            </a:r>
            <a:endParaRPr lang="en-US" dirty="0">
              <a:solidFill>
                <a:srgbClr val="0A2B1A"/>
              </a:solidFill>
              <a:latin typeface="+mj-lt"/>
              <a:ea typeface="Verdana" panose="020B0604030504040204" pitchFamily="34" charset="0"/>
              <a:cs typeface="Arial"/>
            </a:endParaRPr>
          </a:p>
          <a:p>
            <a:endParaRPr lang="en-US" sz="1400" dirty="0">
              <a:latin typeface="+mj-lt"/>
              <a:ea typeface="Verdana" panose="020B0604030504040204" pitchFamily="34" charset="0"/>
            </a:endParaRPr>
          </a:p>
          <a:p>
            <a:r>
              <a:rPr lang="en-US" sz="2000" b="1" dirty="0" err="1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Hartelijk</a:t>
            </a:r>
            <a:r>
              <a:rPr lang="en-US" sz="2000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dank!</a:t>
            </a:r>
            <a:endParaRPr lang="nl-NL" sz="2000" b="1" dirty="0">
              <a:solidFill>
                <a:schemeClr val="bg1"/>
              </a:solidFill>
              <a:latin typeface="+mj-lt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26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45"/>
    </mc:Choice>
    <mc:Fallback xmlns="">
      <p:transition spd="slow" advTm="10545"/>
    </mc:Fallback>
  </mc:AlternateContent>
</p:sld>
</file>

<file path=ppt/theme/theme1.xml><?xml version="1.0" encoding="utf-8"?>
<a:theme xmlns:a="http://schemas.openxmlformats.org/drawingml/2006/main" name="Office-thema">
  <a:themeElements>
    <a:clrScheme name="Aangepast 2">
      <a:dk1>
        <a:srgbClr val="FFFFFF"/>
      </a:dk1>
      <a:lt1>
        <a:srgbClr val="FFFFFF"/>
      </a:lt1>
      <a:dk2>
        <a:srgbClr val="FFFFFF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88224C30B89540A6209FE795C7FE48" ma:contentTypeVersion="19" ma:contentTypeDescription="Een nieuw document maken." ma:contentTypeScope="" ma:versionID="64c8e24ff268c24855d5483266dfdd0f">
  <xsd:schema xmlns:xsd="http://www.w3.org/2001/XMLSchema" xmlns:xs="http://www.w3.org/2001/XMLSchema" xmlns:p="http://schemas.microsoft.com/office/2006/metadata/properties" xmlns:ns2="7a3b6bc2-b59a-44fe-88a0-8f402896fce0" xmlns:ns3="e3c1989e-320c-4ae2-a51c-5906be3f947c" targetNamespace="http://schemas.microsoft.com/office/2006/metadata/properties" ma:root="true" ma:fieldsID="8dbc268caf773c620615cf93756e5345" ns2:_="" ns3:_="">
    <xsd:import namespace="7a3b6bc2-b59a-44fe-88a0-8f402896fce0"/>
    <xsd:import namespace="e3c1989e-320c-4ae2-a51c-5906be3f94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3b6bc2-b59a-44fe-88a0-8f402896fc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1affcade-945c-4765-83b3-a01dc4f19e7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c1989e-320c-4ae2-a51c-5906be3f947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d6189e1-6097-408c-98c0-18a7f415e9a6}" ma:internalName="TaxCatchAll" ma:showField="CatchAllData" ma:web="e3c1989e-320c-4ae2-a51c-5906be3f94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LongProperties xmlns="http://schemas.microsoft.com/office/2006/metadata/longProperties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3c1989e-320c-4ae2-a51c-5906be3f947c" xsi:nil="true"/>
    <lcf76f155ced4ddcb4097134ff3c332f xmlns="7a3b6bc2-b59a-44fe-88a0-8f402896fce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25CCF71-D220-4ACE-948B-619E123C682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85BED55-C4AD-40A4-82C9-7C745D71AD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3b6bc2-b59a-44fe-88a0-8f402896fce0"/>
    <ds:schemaRef ds:uri="e3c1989e-320c-4ae2-a51c-5906be3f94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BB131D9-5F36-4EB7-8424-0A196CBFC64F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08D50C59-912C-461E-B2B1-B819EECF2965}">
  <ds:schemaRefs>
    <ds:schemaRef ds:uri="http://www.w3.org/XML/1998/namespace"/>
    <ds:schemaRef ds:uri="http://purl.org/dc/terms/"/>
    <ds:schemaRef ds:uri="http://purl.org/dc/elements/1.1/"/>
    <ds:schemaRef ds:uri="http://purl.org/dc/dcmitype/"/>
    <ds:schemaRef ds:uri="7a3b6bc2-b59a-44fe-88a0-8f402896fc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e3c1989e-320c-4ae2-a51c-5906be3f947c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</TotalTime>
  <Words>284</Words>
  <Application>Microsoft Office PowerPoint</Application>
  <PresentationFormat>Diavoorstelling (4:3)</PresentationFormat>
  <Paragraphs>79</Paragraphs>
  <Slides>8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4" baseType="lpstr">
      <vt:lpstr>Aptos</vt:lpstr>
      <vt:lpstr>Arial</vt:lpstr>
      <vt:lpstr>Calibri</vt:lpstr>
      <vt:lpstr>Cambria</vt:lpstr>
      <vt:lpstr>Verdana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  Ruim 200 vrijwilligers helpen mee  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Matrix PC</dc:creator>
  <cp:lastModifiedBy>Jacomine Oosterhoff | PDC de Herberg</cp:lastModifiedBy>
  <cp:revision>98</cp:revision>
  <dcterms:created xsi:type="dcterms:W3CDTF">2009-06-01T18:48:04Z</dcterms:created>
  <dcterms:modified xsi:type="dcterms:W3CDTF">2026-05-12T08:14:06Z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xd_Signature">
    <vt:lpwstr/>
  </property>
  <property fmtid="{D5CDD505-2E9C-101B-9397-08002B2CF9AE}" pid="3" name="display_urn:schemas-microsoft-com:office:office#Editor">
    <vt:lpwstr>Henk Meuleman</vt:lpwstr>
  </property>
  <property fmtid="{D5CDD505-2E9C-101B-9397-08002B2CF9AE}" pid="4" name="Order">
    <vt:lpwstr>708500.000000000</vt:lpwstr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xd_ProgID">
    <vt:lpwstr/>
  </property>
  <property fmtid="{D5CDD505-2E9C-101B-9397-08002B2CF9AE}" pid="8" name="display_urn:schemas-microsoft-com:office:office#Author">
    <vt:lpwstr>Henk Meuleman</vt:lpwstr>
  </property>
  <property fmtid="{D5CDD505-2E9C-101B-9397-08002B2CF9AE}" pid="9" name="ContentTypeId">
    <vt:lpwstr>0x0101008E88224C30B89540A6209FE795C7FE48</vt:lpwstr>
  </property>
  <property fmtid="{D5CDD505-2E9C-101B-9397-08002B2CF9AE}" pid="10" name="MediaServiceImageTags">
    <vt:lpwstr/>
  </property>
</Properties>
</file>